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3"/>
  </p:notesMasterIdLst>
  <p:sldIdLst>
    <p:sldId id="256" r:id="rId2"/>
    <p:sldId id="284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87" r:id="rId16"/>
    <p:sldId id="259" r:id="rId17"/>
    <p:sldId id="277" r:id="rId18"/>
    <p:sldId id="283" r:id="rId19"/>
    <p:sldId id="286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BA074-31FC-4488-B51C-5E4C9CDC749F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D9217-0702-449D-A00F-5B43A9611B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234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C686E9-2D10-4189-A9D9-1319A7153DA6}" type="datetimeFigureOut">
              <a:rPr lang="ru-RU" smtClean="0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E4CAE4-093B-4601-B7DD-13FA05F1E5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346762-39F4-469F-8C06-B32EE3CE0275}" type="datetimeFigureOut">
              <a:rPr lang="ru-RU" smtClean="0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6AE325-6309-475F-9797-6E79CB8A5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5D7D49-BD47-488E-B11F-1B97D292F61A}" type="datetimeFigureOut">
              <a:rPr lang="ru-RU" smtClean="0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D4786B-06F2-42D6-9DD0-98CC66F595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6F7105-D7C5-4156-A97E-772EE8177B43}" type="datetimeFigureOut">
              <a:rPr lang="ru-RU" smtClean="0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84C376-5EDA-4558-8167-6A287D7681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A47BC0-2A76-43C1-B27B-8E775E9315C2}" type="datetimeFigureOut">
              <a:rPr lang="ru-RU" smtClean="0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71EBE8-5F11-4696-9E0B-38196CCA30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488ABB-BFE8-4B2E-B1A0-F93FABB958EF}" type="datetimeFigureOut">
              <a:rPr lang="ru-RU" smtClean="0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061029-0C93-48DF-B7E5-23B47082FD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4B08C4-E551-4354-ACB9-FE26327E4E64}" type="datetimeFigureOut">
              <a:rPr lang="ru-RU" smtClean="0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D41B0F-9A08-4A1B-930E-CE217B25E7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DD36F4-92BF-4F70-BAE6-EA5066C7F7CE}" type="datetimeFigureOut">
              <a:rPr lang="ru-RU" smtClean="0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C1AE2D-222D-41F8-B31B-4E129C346B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3D2189-A1A1-40BA-98EF-82B02A8EE591}" type="datetimeFigureOut">
              <a:rPr lang="ru-RU" smtClean="0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724DE7-080C-40FF-98CB-7CBBEFAC87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C3368B-FF0C-4016-8774-734DAD7BD860}" type="datetimeFigureOut">
              <a:rPr lang="ru-RU" smtClean="0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A32E19-C1B7-4372-8C9E-B43C96A2FE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87C9E6-047E-4109-8510-51A399AB623C}" type="datetimeFigureOut">
              <a:rPr lang="ru-RU" smtClean="0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FA8671-EF23-44A4-AF6F-3ACDD0AD2C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9F6EF62-E525-4E74-9507-31C41C27C873}" type="datetimeFigureOut">
              <a:rPr lang="ru-RU" smtClean="0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3F44DAD-D622-4821-9231-40E26CBB36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ed=1&amp;text=%D0%9F%D0%B5%D1%82%D1%80%20I%20%D0%BA%D0%B0%D1%80%D1%82%D0%B8%D0%BD%D0%BA%D0%B8&amp;p=18&amp;img_url=img1.liveinternet.ru/images/attach/c/2/68/709/68709486_135208_680x600.jpg&amp;rpt=simag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ed=1&amp;text=%D0%9F%D1%83%D1%89%D0%B8%D0%BD%20%D0%98.%D0%98.%20%D0%BA%D0%B0%D1%80%D1%82%D0%B8%D0%BD%D0%BA%D0%B8&amp;p=10&amp;img_url=www.rulex.ru/rpg/WebPict/fullpic/0059-088.jpg&amp;rpt=simage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ed=1&amp;text=%D0%9D%D0%B8%D0%BA%D0%BE%D0%BB%D0%B0%D0%B9%20I%20%D0%BA%D0%B0%D1%80%D1%82%D0%B8%D0%BD%D0%BA%D0%B8&amp;p=26&amp;img_url=english.ruvr.ru/data/2010/06/30/1236619336/7RIA-417240-Preview.jpg&amp;rpt=simage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text=%D0%B4%D0%B5%D0%BA%D1%80%D0%B5%D1%82%20%D0%BE%20%D0%B2%D0%B7%D1%8F%D1%82%D0%BE%D1%87%D0%BD%D0%B8%D1%87%D0%B5%D1%81%D1%82%D0%B2%D0%B5%201918%20%D0%B3%20%D0%BA%D0%B0%D1%80%D1%82%D0%B8%D0%BD%D0%BA%D0%B8&amp;p=0&amp;img_url=donetsk.comments.ua/images/ris8.jpg&amp;rpt=simage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text=%D0%93%D0%B5%D1%80%D0%B1%20%D0%A1%D0%A1%D0%A1%D0%A0%201922%20%D0%B3%20%D0%BA%D0%B0%D1%80%D1%82%D0%B8%D0%BD%D0%BA%D0%B8&amp;p=2&amp;img_url=73046.ucoz.ru/_ph/44/2/622579089.gif&amp;rpt=simage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parency.org/en/cpi/2022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0%D1%86%D0%B8%D0%BE%D0%BD%D0%B0%D0%BB%D1%8C%D0%BD%D1%8B%D0%B9_%D0%BF%D0%BB%D0%B0%D0%BD_%D0%BF%D1%80%D0%BE%D1%82%D0%B8%D0%B2%D0%BE%D0%B4%D0%B5%D0%B9%D1%81%D1%82%D0%B2%D0%B8%D1%8F_%D0%BA%D0%BE%D1%80%D1%80%D1%83%D0%BF%D1%86%D0%B8%D0%B8#.D0.A0.D0.B0.D0.B7.D0.B4.D0.B5.D0.BB_II._.D0.9C.D0.B5.D1.80.D1.8B_.D0.BF.D0.BE_.D1.81.D0.BE.D0.B2.D0.B5.D1.80.D1.88.D0.B5.D0.BD.D1.81.D1.82.D0.B2.D0.BE.D0.B2.D0.B0.D0.BD.D0.B8.D1.8E_.D0.B3.D0.BE.D1.81.D1.83.D0.B4.D0.B0.D1.80.D1.81.D1.82.D0.B2.D0.B5.D0.BD.D0.BD.D0.BE.D0.B3.D0.BE_.D1.83.D0.BF.D1.80.D0.B0.D0.B2.D0.BB.D0.B5.D0.BD.D0.B8.D1.8F_.D0.B2_.D1.86.D0.B5.D0.BB.D1.8F.D1.85_.D0.BF.D1.80.D0.B5.D0.B4.D1.83.D0.BF.D1.80.D0.B5.D0.B6.D0.B4.D0.B5.D0.BD.D0.B8.D1.8F_.D0.BA.D0.BE.D1.80.D1.80.D1.83.D0.BF.D1.86.D0.B8.D0.B8" TargetMode="External"/><Relationship Id="rId2" Type="http://schemas.openxmlformats.org/officeDocument/2006/relationships/hyperlink" Target="http://ru.wikipedia.org/wiki/%D0%9D%D0%B0%D1%86%D0%B8%D0%BE%D0%BD%D0%B0%D0%BB%D1%8C%D0%BD%D1%8B%D0%B9_%D0%BF%D0%BB%D0%B0%D0%BD_%D0%BF%D1%80%D0%BE%D1%82%D0%B8%D0%B2%D0%BE%D0%B4%D0%B5%D0%B9%D1%81%D1%82%D0%B2%D0%B8%D1%8F_%D0%BA%D0%BE%D1%80%D1%80%D1%83%D0%BF%D1%86%D0%B8%D0%B8#.D0.A0.D0.B0.D0.B7.D0.B4.D0.B5.D0.BB_I._.D0.9C.D0.B5.D1.80.D1.8B_.D0.BF.D0.BE_.D0.B7.D0.B0.D0.BA.D0.BE.D0.BD.D0.BE.D0.B4.D0.B0.D1.82.D0.B5.D0.BB.D1.8C.D0.BD.D0.BE.D0.BC.D1.83_.D0.BE.D0.B1.D0.B5.D1.81.D0.BF.D0.B5.D1.87.D0.B5.D0.BD.D0.B8.D1.8E_.D0.BF.D1.80.D0.BE.D1.82.D0.B8.D0.B2.D0.BE.D0.B4.D0.B5.D0.B9.D1.81.D1.82.D0.B2.D0.B8.D1.8F_.D0.BA.D0.BE.D1.80.D1.80.D1.83.D0.BF.D1.86.D0.B8.D0.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D%D0%B0%D1%86%D0%B8%D0%BE%D0%BD%D0%B0%D0%BB%D1%8C%D0%BD%D1%8B%D0%B9_%D0%BF%D0%BB%D0%B0%D0%BD_%D0%BF%D1%80%D0%BE%D1%82%D0%B8%D0%B2%D0%BE%D0%B4%D0%B5%D0%B9%D1%81%D1%82%D0%B2%D0%B8%D1%8F_%D0%BA%D0%BE%D1%80%D1%80%D1%83%D0%BF%D1%86%D0%B8%D0%B8#.D0.A0.D0.B0.D0.B7.D0.B4.D0.B5.D0.BB_III._.D0.9C.D0.B5.D1.80.D1.8B_.D0.BF.D0.BE_.D0.BF.D0.BE.D0.B2.D1.8B.D1.88.D0.B5.D0.BD.D0.B8.D1.8E_.D0.BF.D1.80.D0.BE.D1.84.D0.B5.D1.81.D1.81.D0.B8.D0.BE.D0.BD.D0.B0.D0.BB.D1.8C.D0.BD.D0.BE.D0.B3.D0.BE_.D1.83.D1.80.D0.BE.D0.B2.D0.BD.D1.8F_.D1.8E.D1.80.D0.B8.D0.B4.D0.B8.D1.87.D0.B5.D1.81.D0.BA.D0.B8.D1.85_.D0.BA.D0.B0.D0.B4.D1.80.D0.BE.D0.B2_.D0.B8_.D0.BF.D1.80.D0.B0.D0.B2.D0.BE.D0.B2.D0.BE.D0.BC.D1.83_.D0.BF.D1.80.D0.BE.D1.81.D0.B2.D0.B5.D1.89.D0.B5.D0.BD.D0.B8.D1.8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ed=1&amp;text=%D0%BA%D0%BE%D1%80%D1%80%D1%83%D0%BF%D1%86%D0%B8%D1%8F&amp;p=91&amp;img_url=www.volynnews.com/img/news/thm_20091021174401.jpg&amp;rpt=simag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ed=1&amp;text=%D1%80%D1%83%D1%81%D1%81%D0%BA%D0%B8%D0%B5%20%D0%BB%D0%B5%D1%82%D0%BE%D0%BF%D0%B8%D1%81%D0%B8%20%D0%BA%D0%B0%D1%80%D1%82%D0%B8%D0%BD%D0%BA%D0%B8&amp;p=3&amp;img_url=img.oboz.obozrevatel.com/files/29/_Picture_file_path_29143.jpg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ed=1&amp;text=%D1%80%D1%83%D1%81%D1%81%D0%BA%D0%B8%D0%B5%20%D0%BB%D0%B5%D1%82%D0%BE%D0%BF%D0%B8%D1%81%D0%B8%20%D0%BA%D0%B0%D1%80%D1%82%D0%B8%D0%BD%D0%BA%D0%B8&amp;p=57&amp;img_url=img12.nnm.ru/2/a/f/2/4/0ee473f45b5a00260c96e839d3b_prev.jpg&amp;rpt=simag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ed=1&amp;text=%D0%98%D0%B2%D0%B0%D0%BD%20III%20%D0%BA%D0%B0%D1%80%D1%82%D0%B8%D0%BD%D0%BA%D0%B8&amp;p=9&amp;img_url=sv-rasseniya.narod.ru/wp-content/uploads/2010/hrono/3-arxeologicheskie/foto-299.jpg&amp;rpt=simag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ed=1&amp;text=%D0%98%D0%B2%D0%B0%D0%BD%20IV%20%D0%BA%D0%B0%D1%80%D1%82%D0%B8%D0%BD%D0%BA%D0%B8&amp;p=0&amp;img_url=www.rulex.ru/portret/31-044.jpg&amp;rpt=simage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text=%D0%A1%D0%BE%D0%B1%D0%BE%D1%80%D0%BD%D0%BE%D0%B5%20%D1%83%D0%BB%D0%BE%D0%B6%D0%B5%D0%BD%D0%B8%D0%B5%201649%20%D0%BA%D0%B0%D1%80%D1%82%D0%B8%D0%BD%D0%BA%D0%B8&amp;p=38&amp;img_url=www.3rm.info/uploads/posts/2011-07/1311438150_1.gif&amp;rpt=simage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77542" y="692696"/>
            <a:ext cx="4668488" cy="29523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Коррупция- эпидемия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XXI </a:t>
            </a:r>
            <a:r>
              <a:rPr lang="ru-RU" dirty="0" smtClean="0"/>
              <a:t>века</a:t>
            </a:r>
            <a:endParaRPr lang="ru-RU" dirty="0"/>
          </a:p>
        </p:txBody>
      </p:sp>
      <p:pic>
        <p:nvPicPr>
          <p:cNvPr id="8195" name="Рисунок 3" descr="D:\Rabochee dobro\Общие файлы\Доклады\Школьные тексты\Корупция\vzya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5"/>
            <a:ext cx="3998563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pic>
        <p:nvPicPr>
          <p:cNvPr id="9" name="Содержимое 8" descr="http://im0-tub-ru.yandex.net/i?id=350442502-65-72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335758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XVIII век</a:t>
            </a:r>
          </a:p>
          <a:p>
            <a:r>
              <a:rPr lang="ru-RU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При Петре I в России был широкий размах и коррупции, и одновременно жестокой борьбы с ней. Так, Петр I совместно с коллегиями ввёл деятельность Тайной канцелярии (Тайной полиции)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140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pic>
        <p:nvPicPr>
          <p:cNvPr id="6" name="Содержимое 5" descr="http://im3-tub-ru.yandex.net/i?id=102187990-45-72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314327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36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век</a:t>
            </a:r>
          </a:p>
          <a:p>
            <a:r>
              <a:rPr lang="ru-RU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Чиновник </a:t>
            </a:r>
            <a:r>
              <a:rPr lang="ru-RU" dirty="0" err="1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Пущин</a:t>
            </a:r>
            <a:r>
              <a:rPr lang="ru-RU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 И.И. служил в Московском надворном суде, боролся с взяточничеством. По словам современников был «первым честным человеком, который сидел когда-либо в русской казенной палате».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82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1826г</a:t>
            </a:r>
          </a:p>
          <a:p>
            <a:r>
              <a:rPr lang="ru-RU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Правление Николая I: коррупция стала механизмом государственного управления, но было создано III отделение для безопасности императора и борьбы с преступностью.</a:t>
            </a:r>
          </a:p>
          <a:p>
            <a:endParaRPr lang="ru-RU" dirty="0"/>
          </a:p>
        </p:txBody>
      </p:sp>
      <p:pic>
        <p:nvPicPr>
          <p:cNvPr id="6" name="Содержимое 5" descr="http://im8-tub-ru.yandex.net/i?id=312656036-58-72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21471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859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pic>
        <p:nvPicPr>
          <p:cNvPr id="7" name="Содержимое 6" descr="http://im4-tub-ru.yandex.net/i?id=165656253-16-72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20688"/>
            <a:ext cx="313944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1918г</a:t>
            </a:r>
          </a:p>
          <a:p>
            <a:r>
              <a:rPr lang="ru-RU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По декрету о взяточничестве полагалось тюремное заключение на 5 лет с конфискацией имущества.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67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1922 г</a:t>
            </a:r>
          </a:p>
          <a:p>
            <a:r>
              <a:rPr lang="ru-RU" sz="32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По Уголовному кодексу за взяточничество – расстрел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1957г</a:t>
            </a:r>
          </a:p>
          <a:p>
            <a:r>
              <a:rPr lang="ru-RU" sz="32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Официальная борьба приостановлена, так как коррупция считалась редким явлением.</a:t>
            </a:r>
          </a:p>
          <a:p>
            <a:pPr>
              <a:buNone/>
            </a:pPr>
            <a:endParaRPr lang="ru-RU" dirty="0" smtClean="0">
              <a:solidFill>
                <a:srgbClr val="4F2E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im7-tub-ru.yandex.net/i?id=337545037-34-72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32147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641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162104" cy="3546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Неправительственная организация </a:t>
            </a:r>
            <a:r>
              <a:rPr lang="ru-RU" dirty="0" err="1" smtClean="0">
                <a:hlinkClick r:id="rId2"/>
              </a:rPr>
              <a:t>Transparency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International</a:t>
            </a:r>
            <a:r>
              <a:rPr lang="ru-RU" dirty="0" smtClean="0"/>
              <a:t> выпустила ежегодный индекс восприятия коррупции в странах мира. На первом месте, набрав 90 баллов, расположилась Дания.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Россия </a:t>
            </a:r>
            <a:r>
              <a:rPr lang="ru-RU" dirty="0" smtClean="0"/>
              <a:t>заняла 137-е место, набрав 28 баллов.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005064"/>
            <a:ext cx="6552728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 fontAlgn="auto"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ru-RU" sz="3600" b="1" dirty="0" smtClean="0">
                <a:solidFill>
                  <a:srgbClr val="FF0000"/>
                </a:solidFill>
                <a:latin typeface="Verdana"/>
              </a:rPr>
              <a:t>Россия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заняла 137-е место</a:t>
            </a:r>
            <a:r>
              <a:rPr lang="ru-RU" sz="3600" smtClean="0">
                <a:solidFill>
                  <a:prstClr val="black"/>
                </a:solidFill>
                <a:latin typeface="Verdana"/>
              </a:rPr>
              <a:t>, </a:t>
            </a:r>
          </a:p>
          <a:p>
            <a:pPr marL="265176" lvl="0" indent="-265176" algn="ctr" fontAlgn="auto">
              <a:spcBef>
                <a:spcPts val="250"/>
              </a:spcBef>
              <a:spcAft>
                <a:spcPts val="0"/>
              </a:spcAft>
              <a:buClr>
                <a:srgbClr val="F07F09"/>
              </a:buClr>
              <a:buSzPct val="80000"/>
              <a:buFont typeface="Wingdings 2"/>
              <a:buChar char=""/>
            </a:pPr>
            <a:r>
              <a:rPr lang="ru-RU" sz="3600" smtClean="0">
                <a:solidFill>
                  <a:prstClr val="black"/>
                </a:solidFill>
                <a:latin typeface="Verdana"/>
              </a:rPr>
              <a:t>набрав </a:t>
            </a:r>
            <a:r>
              <a:rPr lang="ru-RU" sz="3600" dirty="0" smtClean="0">
                <a:solidFill>
                  <a:prstClr val="black"/>
                </a:solidFill>
                <a:latin typeface="Verdana"/>
              </a:rPr>
              <a:t>28 баллов. </a:t>
            </a:r>
            <a:endParaRPr lang="ru-RU" sz="3600" dirty="0">
              <a:solidFill>
                <a:prstClr val="black"/>
              </a:solidFill>
              <a:latin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7467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 от коррупции: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286750" cy="4883150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ru-RU" sz="1600" smtClean="0"/>
              <a:t>Эмпирические данные показывают, что коррупция вызывает: </a:t>
            </a:r>
          </a:p>
          <a:p>
            <a:r>
              <a:rPr lang="ru-RU" sz="1600" smtClean="0"/>
              <a:t>неэффективное распределение и расходование государственных средств и ресурсов;</a:t>
            </a:r>
          </a:p>
          <a:p>
            <a:r>
              <a:rPr lang="ru-RU" sz="1600" smtClean="0"/>
              <a:t>неэффективность коррупционных финансовых потоков с точки зрения экономики страны;</a:t>
            </a:r>
          </a:p>
          <a:p>
            <a:r>
              <a:rPr lang="ru-RU" sz="1600" smtClean="0"/>
              <a:t>потери налогов, когда налоговые органы присваивают себе часть налогов;</a:t>
            </a:r>
          </a:p>
          <a:p>
            <a:r>
              <a:rPr lang="ru-RU" sz="1600" smtClean="0"/>
              <a:t>потери времени из-за чинимых препятствий, снижение эффективности работы государственного аппарата в целом;</a:t>
            </a:r>
          </a:p>
          <a:p>
            <a:r>
              <a:rPr lang="ru-RU" sz="1600" smtClean="0"/>
              <a:t>разорение частных предпринимателей;</a:t>
            </a:r>
          </a:p>
          <a:p>
            <a:r>
              <a:rPr lang="ru-RU" sz="1600" smtClean="0"/>
              <a:t>снижение инвестиций в производство, замедление экономического роста;</a:t>
            </a:r>
          </a:p>
          <a:p>
            <a:r>
              <a:rPr lang="ru-RU" sz="1600" smtClean="0"/>
              <a:t>понижение качества общественного сервиса;</a:t>
            </a:r>
          </a:p>
          <a:p>
            <a:r>
              <a:rPr lang="ru-RU" sz="1600" smtClean="0"/>
              <a:t>нецелевое использование международной помощи развивающимся странам, что резко снижает её эффективность;</a:t>
            </a:r>
          </a:p>
          <a:p>
            <a:r>
              <a:rPr lang="ru-RU" sz="1600" smtClean="0"/>
              <a:t>неэффективное использование способностей индивидов: вместо производства материальных благ люди тратят время на непродуктивный поиск ренты;</a:t>
            </a:r>
          </a:p>
          <a:p>
            <a:r>
              <a:rPr lang="ru-RU" sz="1600" smtClean="0"/>
              <a:t>рост социального неравенства;</a:t>
            </a:r>
          </a:p>
          <a:p>
            <a:r>
              <a:rPr lang="ru-RU" sz="1600" smtClean="0"/>
              <a:t>усиление организованной преступности — банды превращаются в мафию;</a:t>
            </a:r>
          </a:p>
          <a:p>
            <a:r>
              <a:rPr lang="ru-RU" sz="1600" smtClean="0"/>
              <a:t>ущерб политической легитимности власти;</a:t>
            </a:r>
          </a:p>
          <a:p>
            <a:r>
              <a:rPr lang="ru-RU" sz="1600" smtClean="0"/>
              <a:t>снижение общественной морали.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856984" cy="162762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НАЦИОНАЛЬНЫЙ ПЛАН по </a:t>
            </a:r>
            <a:r>
              <a:rPr lang="ru-RU" sz="4000" dirty="0" smtClean="0">
                <a:solidFill>
                  <a:srgbClr val="0070C0"/>
                </a:solidFill>
              </a:rPr>
              <a:t>противодействию коррупции </a:t>
            </a:r>
            <a:r>
              <a:rPr lang="ru-RU" sz="4000" dirty="0" smtClean="0">
                <a:solidFill>
                  <a:srgbClr val="FF0000"/>
                </a:solidFill>
              </a:rPr>
              <a:t>включает: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60848"/>
            <a:ext cx="8183880" cy="418795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800" dirty="0" smtClean="0">
                <a:hlinkClick r:id="rId2"/>
              </a:rPr>
              <a:t>I. Меры по законодательному обеспечению противодействия коррупции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>
                <a:hlinkClick r:id="rId3"/>
              </a:rPr>
              <a:t>II. Меры по совершенствованию государственного управления в целях предупреждения коррупции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>
                <a:hlinkClick r:id="rId4"/>
              </a:rPr>
              <a:t>III. Меры по повышению профессионального уровня юридических кадров и правовому просвещению</a:t>
            </a: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8865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401050" cy="11430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Распространение коррупции в мире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Андрей\Desktop\кор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47750"/>
            <a:ext cx="8953500" cy="526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621955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431800" y="500042"/>
            <a:ext cx="8208963" cy="5554683"/>
            <a:chOff x="272" y="1002"/>
            <a:chExt cx="1440" cy="2040"/>
          </a:xfrm>
        </p:grpSpPr>
        <p:cxnSp>
          <p:nvCxnSpPr>
            <p:cNvPr id="3076" name="_s3076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16200000">
              <a:off x="1206" y="2240"/>
              <a:ext cx="150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704" y="1290"/>
              <a:ext cx="144" cy="160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704" y="1290"/>
              <a:ext cx="144" cy="73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_s3079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704" y="1290"/>
              <a:ext cx="144" cy="29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80"/>
            <p:cNvSpPr>
              <a:spLocks noChangeArrowheads="1"/>
            </p:cNvSpPr>
            <p:nvPr/>
          </p:nvSpPr>
          <p:spPr bwMode="auto">
            <a:xfrm>
              <a:off x="272" y="10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ПОСЛЕДСТВИЯ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СУЩЕСТВОВАНИЯ КОРРУПЦИИ</a:t>
              </a:r>
            </a:p>
          </p:txBody>
        </p:sp>
        <p:sp>
          <p:nvSpPr>
            <p:cNvPr id="4" name="_s3081"/>
            <p:cNvSpPr>
              <a:spLocks noChangeArrowheads="1"/>
            </p:cNvSpPr>
            <p:nvPr/>
          </p:nvSpPr>
          <p:spPr bwMode="auto">
            <a:xfrm>
              <a:off x="848" y="144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СОЦИАЛЬНОЕ НЕРАВЕНСТВО</a:t>
              </a:r>
            </a:p>
          </p:txBody>
        </p:sp>
        <p:sp>
          <p:nvSpPr>
            <p:cNvPr id="5" name="_s3082"/>
            <p:cNvSpPr>
              <a:spLocks noChangeArrowheads="1"/>
            </p:cNvSpPr>
            <p:nvPr/>
          </p:nvSpPr>
          <p:spPr bwMode="auto">
            <a:xfrm>
              <a:off x="848" y="187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КАЗНОКРАДСТВО</a:t>
              </a:r>
            </a:p>
          </p:txBody>
        </p:sp>
        <p:sp>
          <p:nvSpPr>
            <p:cNvPr id="6" name="_s3083"/>
            <p:cNvSpPr>
              <a:spLocks noChangeArrowheads="1"/>
            </p:cNvSpPr>
            <p:nvPr/>
          </p:nvSpPr>
          <p:spPr bwMode="auto">
            <a:xfrm>
              <a:off x="848" y="275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ОСЛАБЛЕНИЕ ГОСУДАРСТВА</a:t>
              </a:r>
            </a:p>
          </p:txBody>
        </p:sp>
        <p:sp>
          <p:nvSpPr>
            <p:cNvPr id="7" name="_s3084"/>
            <p:cNvSpPr>
              <a:spLocks noChangeArrowheads="1"/>
            </p:cNvSpPr>
            <p:nvPr/>
          </p:nvSpPr>
          <p:spPr bwMode="auto">
            <a:xfrm>
              <a:off x="848" y="231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ПРИСВОЕНИЕ ЧУЖИХ ПРАВ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743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7467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коррупции: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Содержимое 3" descr="D:\Rabochee dobro\Общие файлы\Доклады\Школьные тексты\Корупция\Не слышу-не вижу - молчу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556792"/>
            <a:ext cx="7776864" cy="2880320"/>
          </a:xfrm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611560" y="4437112"/>
            <a:ext cx="8429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/>
              <a:t>Бытовая коррупция </a:t>
            </a:r>
            <a:endParaRPr lang="ru-RU" sz="3600" dirty="0"/>
          </a:p>
          <a:p>
            <a:pPr>
              <a:buFont typeface="Arial" pitchFamily="34" charset="0"/>
              <a:buChar char="•"/>
            </a:pPr>
            <a:r>
              <a:rPr lang="ru-RU" sz="3600" b="1" dirty="0"/>
              <a:t>Деловая коррупция </a:t>
            </a:r>
            <a:endParaRPr lang="ru-RU" sz="3600" dirty="0"/>
          </a:p>
          <a:p>
            <a:pPr>
              <a:buFont typeface="Arial" pitchFamily="34" charset="0"/>
              <a:buChar char="•"/>
            </a:pPr>
            <a:r>
              <a:rPr lang="ru-RU" sz="3600" b="1" dirty="0"/>
              <a:t>Коррупция верховной власти</a:t>
            </a:r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973597812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2657"/>
            <a:ext cx="4860032" cy="274870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3600" dirty="0"/>
              <a:t>В Республике </a:t>
            </a:r>
            <a:r>
              <a:rPr lang="ru-RU" sz="3600" dirty="0" smtClean="0"/>
              <a:t>Бурятия </a:t>
            </a:r>
            <a:r>
              <a:rPr lang="ru-RU" sz="3600" dirty="0"/>
              <a:t>Принят Закон о противодействии коррупции.</a:t>
            </a:r>
            <a:endParaRPr lang="ru-RU" sz="3600" dirty="0" smtClean="0">
              <a:effectLst/>
              <a:latin typeface="Times New Roman" pitchFamily="18" charset="0"/>
            </a:endParaRPr>
          </a:p>
        </p:txBody>
      </p:sp>
      <p:pic>
        <p:nvPicPr>
          <p:cNvPr id="1026" name="Picture 2" descr="C:\Users\Андрей\Desktop\кор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4211960" cy="2676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3356992"/>
            <a:ext cx="4320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ЗАКОН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РЕСПУБЛИКИ БУРЯТИЯ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от 16 марта 2009 года N 701-IV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 противодействии коррупции в Республике Бурятия</a:t>
            </a:r>
            <a:endParaRPr lang="ru-RU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0038" t="15134" r="29719" b="28867"/>
          <a:stretch>
            <a:fillRect/>
          </a:stretch>
        </p:blipFill>
        <p:spPr bwMode="auto">
          <a:xfrm>
            <a:off x="0" y="3429000"/>
            <a:ext cx="440689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564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404664"/>
            <a:ext cx="8208912" cy="172819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/>
              <a:t>В структуре Аппарата Президента Республики </a:t>
            </a:r>
            <a:r>
              <a:rPr lang="ru-RU" dirty="0" smtClean="0"/>
              <a:t>Бурятия создана </a:t>
            </a:r>
            <a:r>
              <a:rPr lang="ru-RU" dirty="0"/>
              <a:t>и действует </a:t>
            </a:r>
            <a:r>
              <a:rPr lang="ru-RU" dirty="0" smtClean="0"/>
              <a:t>Комиссия при </a:t>
            </a:r>
            <a:r>
              <a:rPr lang="ru-RU" dirty="0" smtClean="0"/>
              <a:t>Г</a:t>
            </a:r>
            <a:r>
              <a:rPr lang="ru-RU" dirty="0" smtClean="0"/>
              <a:t>лаве РБ по противодействию коррупции</a:t>
            </a:r>
            <a:r>
              <a:rPr lang="ru-RU" dirty="0"/>
              <a:t>. </a:t>
            </a:r>
            <a:endParaRPr lang="ru-RU" dirty="0" smtClean="0"/>
          </a:p>
        </p:txBody>
      </p:sp>
      <p:pic>
        <p:nvPicPr>
          <p:cNvPr id="2051" name="Picture 3" descr="C:\Users\Андрей\Desktop\кор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1844824"/>
            <a:ext cx="4518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ГЛАВА РЕСПУБЛИКИ БУРЯТИЯ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УКАЗ</a:t>
            </a:r>
            <a:br>
              <a:rPr lang="ru-RU" b="1" dirty="0" smtClean="0"/>
            </a:br>
            <a:r>
              <a:rPr lang="ru-RU" b="1" dirty="0" smtClean="0"/>
              <a:t>от </a:t>
            </a:r>
            <a:r>
              <a:rPr lang="ru-RU" b="1" dirty="0" smtClean="0"/>
              <a:t>15 мая 2015 года N 65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 </a:t>
            </a:r>
            <a:r>
              <a:rPr lang="ru-RU" b="1" dirty="0" smtClean="0"/>
              <a:t>Комиссии при Главе Республики Бурятия по противодействию коррупции</a:t>
            </a:r>
            <a:endParaRPr lang="ru-RU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8463" t="20734" r="30901" b="29567"/>
          <a:stretch>
            <a:fillRect/>
          </a:stretch>
        </p:blipFill>
        <p:spPr bwMode="auto">
          <a:xfrm>
            <a:off x="1835696" y="4221088"/>
            <a:ext cx="5310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989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коррупция?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-214313" y="1357313"/>
            <a:ext cx="9572626" cy="55006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400" b="1" dirty="0" smtClean="0"/>
              <a:t>	</a:t>
            </a:r>
            <a:r>
              <a:rPr lang="ru-RU" sz="1500" b="1" dirty="0" err="1" smtClean="0"/>
              <a:t>Корру́пция</a:t>
            </a:r>
            <a:r>
              <a:rPr lang="ru-RU" sz="1500" dirty="0" smtClean="0"/>
              <a:t> (от лат. </a:t>
            </a:r>
            <a:r>
              <a:rPr lang="la-Latn" sz="1500" i="1" dirty="0" smtClean="0"/>
              <a:t>corrumpere</a:t>
            </a:r>
            <a:r>
              <a:rPr lang="ru-RU" sz="1500" dirty="0" smtClean="0"/>
              <a:t> — «растлевать») — термин, обозначающий</a:t>
            </a:r>
          </a:p>
          <a:p>
            <a:pPr>
              <a:buFont typeface="Wingdings 2" pitchFamily="18" charset="2"/>
              <a:buNone/>
            </a:pPr>
            <a:r>
              <a:rPr lang="ru-RU" sz="1500" dirty="0" smtClean="0"/>
              <a:t>	обычно использование должностным лицом своих властных полномочий и</a:t>
            </a:r>
          </a:p>
          <a:p>
            <a:pPr>
              <a:buFont typeface="Wingdings 2" pitchFamily="18" charset="2"/>
              <a:buNone/>
            </a:pPr>
            <a:r>
              <a:rPr lang="ru-RU" sz="1500" dirty="0" smtClean="0"/>
              <a:t>	доверенных ему прав в целях личной выгоды, противоречащее</a:t>
            </a:r>
          </a:p>
          <a:p>
            <a:pPr>
              <a:buFont typeface="Wingdings 2" pitchFamily="18" charset="2"/>
              <a:buNone/>
            </a:pPr>
            <a:r>
              <a:rPr lang="ru-RU" sz="1500" dirty="0" smtClean="0"/>
              <a:t>	законодательству и моральным установкам. Наиболее часто термин </a:t>
            </a:r>
          </a:p>
          <a:p>
            <a:pPr>
              <a:buFont typeface="Wingdings 2" pitchFamily="18" charset="2"/>
              <a:buNone/>
            </a:pPr>
            <a:r>
              <a:rPr lang="ru-RU" sz="1500" dirty="0" smtClean="0"/>
              <a:t>	применяется по отношению к бюрократическому аппарату и политической	</a:t>
            </a:r>
          </a:p>
          <a:p>
            <a:pPr>
              <a:buFont typeface="Wingdings 2" pitchFamily="18" charset="2"/>
              <a:buNone/>
            </a:pPr>
            <a:r>
              <a:rPr lang="ru-RU" sz="1500" dirty="0" smtClean="0"/>
              <a:t>	 элите. Соответствующий термин в европейских языках обычно имеет </a:t>
            </a:r>
          </a:p>
          <a:p>
            <a:pPr>
              <a:buFont typeface="Wingdings 2" pitchFamily="18" charset="2"/>
              <a:buNone/>
            </a:pPr>
            <a:r>
              <a:rPr lang="ru-RU" sz="1500" dirty="0" smtClean="0"/>
              <a:t>	более широкую семантику, вытекающую из первичного значения исходного </a:t>
            </a:r>
          </a:p>
          <a:p>
            <a:pPr>
              <a:buFont typeface="Wingdings 2" pitchFamily="18" charset="2"/>
              <a:buNone/>
            </a:pPr>
            <a:r>
              <a:rPr lang="ru-RU" sz="1500" dirty="0" smtClean="0"/>
              <a:t>	латинского слова. </a:t>
            </a:r>
          </a:p>
          <a:p>
            <a:pPr>
              <a:buFont typeface="Wingdings 2" pitchFamily="18" charset="2"/>
              <a:buNone/>
            </a:pPr>
            <a:endParaRPr lang="ru-RU" sz="1500" dirty="0" smtClean="0"/>
          </a:p>
          <a:p>
            <a:pPr>
              <a:buFont typeface="Wingdings 2" pitchFamily="18" charset="2"/>
              <a:buNone/>
            </a:pPr>
            <a:r>
              <a:rPr lang="ru-RU" sz="1500" dirty="0" smtClean="0"/>
              <a:t>	КОРРУ́ПЦИЯ (по </a:t>
            </a:r>
            <a:r>
              <a:rPr lang="ru-RU" sz="1500" dirty="0" err="1" smtClean="0"/>
              <a:t>С.И.Ожегову</a:t>
            </a:r>
            <a:r>
              <a:rPr lang="ru-RU" sz="1500" dirty="0" smtClean="0"/>
              <a:t>) – Моральное разложение должностных лиц и политиков, выражающееся </a:t>
            </a:r>
          </a:p>
          <a:p>
            <a:pPr>
              <a:buFont typeface="Wingdings 2" pitchFamily="18" charset="2"/>
              <a:buNone/>
            </a:pPr>
            <a:r>
              <a:rPr lang="ru-RU" sz="1500" dirty="0" smtClean="0"/>
              <a:t>	в незаконном обогащении, взяточничестве, хищении и срастании с мафиозными структурами. </a:t>
            </a:r>
          </a:p>
          <a:p>
            <a:pPr>
              <a:buFont typeface="Wingdings 2" pitchFamily="18" charset="2"/>
              <a:buNone/>
            </a:pPr>
            <a:r>
              <a:rPr lang="ru-RU" sz="1500" dirty="0" smtClean="0"/>
              <a:t>					КОРРУ́ПЦИЯ (по Д.Н. Ушакову) – Подкуп, соблазнение, 					развращение взятками (должностных лиц).</a:t>
            </a:r>
          </a:p>
          <a:p>
            <a:pPr>
              <a:buFont typeface="Wingdings 2" pitchFamily="18" charset="2"/>
              <a:buNone/>
            </a:pPr>
            <a:r>
              <a:rPr lang="ru-RU" sz="1500" dirty="0" smtClean="0"/>
              <a:t>					КОРРУПЦИЯ (Т.Ф. Ефремовой) – Подкуп, продажность 					должностных лиц, политиков и т.д.</a:t>
            </a:r>
          </a:p>
        </p:txBody>
      </p:sp>
      <p:pic>
        <p:nvPicPr>
          <p:cNvPr id="9220" name="Рисунок 3" descr="D:\Rabochee dobro\Общие файлы\Доклады\Школьные тексты\Корупция\Корупци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1"/>
            <a:ext cx="207168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5" descr="D:\Rabochee dobro\Общие файлы\Доклады\Школьные тексты\Корупция\Корупция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96" y="4797152"/>
            <a:ext cx="3429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а 21 из 955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а 21 из 955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а 21 из 955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учитель\Downloads\0b1020f0866175d83aea7533ac464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428992" cy="2571744"/>
          </a:xfrm>
          <a:prstGeom prst="rect">
            <a:avLst/>
          </a:prstGeom>
          <a:noFill/>
        </p:spPr>
      </p:pic>
      <p:sp>
        <p:nvSpPr>
          <p:cNvPr id="1033" name="AutoShape 9" descr="http://www.epochtimes.ru/images/stories/06/science2011/182_222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C:\Users\учитель\Desktop\182_22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445000" cy="2643206"/>
          </a:xfrm>
          <a:prstGeom prst="rect">
            <a:avLst/>
          </a:prstGeom>
          <a:noFill/>
        </p:spPr>
      </p:pic>
      <p:pic>
        <p:nvPicPr>
          <p:cNvPr id="1036" name="Picture 12" descr="C:\Users\учитель\Desktop\414a587536bec56917468f25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00438"/>
            <a:ext cx="4000528" cy="3000396"/>
          </a:xfrm>
          <a:prstGeom prst="rect">
            <a:avLst/>
          </a:prstGeom>
          <a:noFill/>
        </p:spPr>
      </p:pic>
      <p:pic>
        <p:nvPicPr>
          <p:cNvPr id="1037" name="Picture 13" descr="C:\Users\учитель\Desktop\0000714511-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066187"/>
            <a:ext cx="3857652" cy="3534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168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285750"/>
            <a:ext cx="7800975" cy="5810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НЕОЛОГИЗМЫ- ЖАРГОНИЗМЫ, ВОШЕДШИЕ В НАШУ РЕЧЬ В РАСЦВЕТ КОРРУПЦИИ: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МОХНАТАЯ РУКА,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СУНУТЬ В ЛАПУ,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ХЛЕБ С МАСЛОМ,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ПРОЕХАТЬ ЗА СЧЕТ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ПРОФСОЮЗА,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ПОДМАЗАТЬ,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БЛАТ,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ИЗ-ПОД ПРИЛАВКА.</a:t>
            </a:r>
          </a:p>
          <a:p>
            <a:endParaRPr lang="ru-RU" dirty="0"/>
          </a:p>
        </p:txBody>
      </p:sp>
      <p:pic>
        <p:nvPicPr>
          <p:cNvPr id="4" name="Рисунок 3" descr="http://im4-tub-ru.yandex.net/i?id=53943560-67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8576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177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XIII век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России, первые упоминания о коррупции, которая определялась  понятием  «мздоимство», исходят  из русских  летописей. </a:t>
            </a:r>
          </a:p>
          <a:p>
            <a:endParaRPr lang="ru-RU" dirty="0"/>
          </a:p>
        </p:txBody>
      </p:sp>
      <p:pic>
        <p:nvPicPr>
          <p:cNvPr id="4" name="Рисунок 3" descr="http://im8-tub-ru.yandex.net/i?id=268859919-31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89040"/>
            <a:ext cx="2786082" cy="242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7-tub-ru.yandex.net/i?id=86916555-23-72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000372"/>
            <a:ext cx="35719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825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 век </a:t>
            </a:r>
          </a:p>
          <a:p>
            <a:r>
              <a:rPr lang="ru-RU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Первое законодательное ограничение    коррупционной деятельности было           осуществлено в царствование Ивана III. </a:t>
            </a:r>
          </a:p>
          <a:p>
            <a:r>
              <a:rPr lang="ru-RU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Судебник 1497 г устанавливал розыскную            форму процесса, предусматривал в качестве             мер наказания смертную </a:t>
            </a:r>
            <a:r>
              <a:rPr lang="ru-RU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казнь и торговую </a:t>
            </a:r>
            <a:r>
              <a:rPr lang="ru-RU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казнь (битьё кнутом).</a:t>
            </a:r>
          </a:p>
          <a:p>
            <a:r>
              <a:rPr lang="ru-RU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Судебник расширил круг деяний, признавшихся уголовно наказуемыми: крамола, «церковная татьба» (святотатство), ябедничество; дал понятие преступления, а также особо опасного преступления.</a:t>
            </a:r>
          </a:p>
          <a:p>
            <a:endParaRPr lang="ru-RU" dirty="0"/>
          </a:p>
        </p:txBody>
      </p:sp>
      <p:pic>
        <p:nvPicPr>
          <p:cNvPr id="5" name="Рисунок 4" descr="http://im3-tub-ru.yandex.net/i?id=160631447-12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142984"/>
            <a:ext cx="164307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726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 век</a:t>
            </a:r>
          </a:p>
          <a:p>
            <a:r>
              <a:rPr lang="ru-RU" sz="32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Во время правления                        Ивана IV, впервые                        ввелась смертная казнь в наказание                                 за чрезмерность во взятках.</a:t>
            </a:r>
          </a:p>
          <a:p>
            <a:endParaRPr lang="ru-RU" dirty="0"/>
          </a:p>
        </p:txBody>
      </p:sp>
      <p:pic>
        <p:nvPicPr>
          <p:cNvPr id="6" name="Содержимое 5" descr="http://im3-tub-ru.yandex.net/i?id=145416081-42-72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85192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267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 КОРРУПЦИИ</a:t>
            </a:r>
            <a:endParaRPr lang="ru-RU" dirty="0"/>
          </a:p>
        </p:txBody>
      </p:sp>
      <p:pic>
        <p:nvPicPr>
          <p:cNvPr id="6" name="Содержимое 5" descr="http://im7-tub-ru.yandex.net/i?id=431879564-18-72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32147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4F2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XVII век</a:t>
            </a:r>
          </a:p>
          <a:p>
            <a:r>
              <a:rPr lang="ru-RU" sz="3000" dirty="0" smtClean="0">
                <a:solidFill>
                  <a:srgbClr val="4F2E05"/>
                </a:solidFill>
                <a:latin typeface="Times New Roman" pitchFamily="18" charset="0"/>
                <a:cs typeface="Times New Roman" pitchFamily="18" charset="0"/>
              </a:rPr>
              <a:t>Во время правления Алексея Михайловича, в Соборном Уложении 1649г, появилась статья «Наказание за преступление, попадающее под понятие коррупция».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86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694</TotalTime>
  <Words>498</Words>
  <Application>Microsoft Office PowerPoint</Application>
  <PresentationFormat>Экран (4:3)</PresentationFormat>
  <Paragraphs>93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Коррупция- эпидемия  XXI века</vt:lpstr>
      <vt:lpstr>Виды коррупции:</vt:lpstr>
      <vt:lpstr>Что такое коррупция?</vt:lpstr>
      <vt:lpstr>Слайд 4</vt:lpstr>
      <vt:lpstr>Слайд 5</vt:lpstr>
      <vt:lpstr>ИСТОРИЯ  КОРРУПЦИИ</vt:lpstr>
      <vt:lpstr>ИСТОРИЯ  КОРРУПЦИИ</vt:lpstr>
      <vt:lpstr>ИСТОРИЯ  КОРРУПЦИИ</vt:lpstr>
      <vt:lpstr>ИСТОРИЯ  КОРРУПЦИИ</vt:lpstr>
      <vt:lpstr>ИСТОРИЯ  КОРРУПЦИИ</vt:lpstr>
      <vt:lpstr>ИСТОРИЯ  КОРРУПЦИИ</vt:lpstr>
      <vt:lpstr>ИСТОРИЯ  КОРРУПЦИИ</vt:lpstr>
      <vt:lpstr>ИСТОРИЯ  КОРРУПЦИИ</vt:lpstr>
      <vt:lpstr>ИСТОРИЯ  КОРРУПЦИИ</vt:lpstr>
      <vt:lpstr>Слайд 15</vt:lpstr>
      <vt:lpstr>Вред от коррупции:</vt:lpstr>
      <vt:lpstr>НАЦИОНАЛЬНЫЙ ПЛАН по противодействию коррупции включает:</vt:lpstr>
      <vt:lpstr>Распространение коррупции в мире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Коррупция</dc:title>
  <dc:creator>Sveta</dc:creator>
  <cp:lastModifiedBy>12</cp:lastModifiedBy>
  <cp:revision>38</cp:revision>
  <dcterms:created xsi:type="dcterms:W3CDTF">2010-12-13T15:24:18Z</dcterms:created>
  <dcterms:modified xsi:type="dcterms:W3CDTF">2023-12-15T06:49:07Z</dcterms:modified>
</cp:coreProperties>
</file>